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8" r:id="rId3"/>
    <p:sldId id="281" r:id="rId4"/>
    <p:sldId id="279" r:id="rId5"/>
    <p:sldId id="273" r:id="rId6"/>
    <p:sldId id="284" r:id="rId7"/>
    <p:sldId id="280" r:id="rId8"/>
    <p:sldId id="260" r:id="rId9"/>
    <p:sldId id="259" r:id="rId10"/>
    <p:sldId id="285" r:id="rId11"/>
    <p:sldId id="261" r:id="rId12"/>
    <p:sldId id="262" r:id="rId13"/>
    <p:sldId id="263" r:id="rId14"/>
    <p:sldId id="264" r:id="rId15"/>
    <p:sldId id="287" r:id="rId16"/>
    <p:sldId id="283" r:id="rId17"/>
    <p:sldId id="265" r:id="rId18"/>
    <p:sldId id="268" r:id="rId19"/>
    <p:sldId id="266" r:id="rId20"/>
    <p:sldId id="267" r:id="rId21"/>
    <p:sldId id="269" r:id="rId22"/>
    <p:sldId id="270" r:id="rId23"/>
    <p:sldId id="286" r:id="rId2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50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9933966-B63E-4EEF-A715-D288A6CFFFCE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A1C3B33-63D0-4F84-92D7-F6EB84E04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780928"/>
            <a:ext cx="7867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Особенности проведения   </a:t>
            </a:r>
            <a:r>
              <a:rPr lang="ru-RU" b="1" dirty="0"/>
              <a:t>школьного   этапа   </a:t>
            </a:r>
            <a:r>
              <a:rPr lang="ru-RU" b="1" dirty="0" err="1"/>
              <a:t>ВсОШ</a:t>
            </a:r>
            <a:r>
              <a:rPr lang="ru-RU" b="1" dirty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 </a:t>
            </a:r>
            <a:r>
              <a:rPr lang="ru-RU" b="1" dirty="0"/>
              <a:t>2021/22 учебном году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5733256"/>
            <a:ext cx="5688632" cy="405759"/>
          </a:xfrm>
        </p:spPr>
        <p:txBody>
          <a:bodyPr>
            <a:normAutofit/>
          </a:bodyPr>
          <a:lstStyle/>
          <a:p>
            <a:r>
              <a:rPr lang="ru-RU" sz="1200" dirty="0" smtClean="0"/>
              <a:t>Лысова Елена Валерьевна, методист олимпиадного отдела КОГАОУ ДО ЦДООШ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922519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>
                <a:solidFill>
                  <a:schemeClr val="accent3"/>
                </a:solidFill>
              </a:rPr>
              <a:t>Классы участия в школьном этапе на платформе «</a:t>
            </a:r>
            <a:r>
              <a:rPr lang="ru-RU" sz="2200" b="1" dirty="0" err="1">
                <a:solidFill>
                  <a:schemeClr val="accent3"/>
                </a:solidFill>
              </a:rPr>
              <a:t>Сириус.Курсы</a:t>
            </a:r>
            <a:r>
              <a:rPr lang="ru-RU" sz="2200" b="1" dirty="0">
                <a:solidFill>
                  <a:schemeClr val="accent3"/>
                </a:solidFill>
              </a:rPr>
              <a:t>»</a:t>
            </a: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565564"/>
              </p:ext>
            </p:extLst>
          </p:nvPr>
        </p:nvGraphicFramePr>
        <p:xfrm>
          <a:off x="1435100" y="1447800"/>
          <a:ext cx="7499350" cy="3261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49675"/>
                <a:gridCol w="3749675"/>
              </a:tblGrid>
              <a:tr h="613048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Предмет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Классы, для</a:t>
                      </a:r>
                      <a:r>
                        <a:rPr lang="ru-RU" sz="2200" baseline="0" dirty="0" smtClean="0"/>
                        <a:t> которых разработаны задания</a:t>
                      </a:r>
                      <a:endParaRPr lang="ru-RU" sz="22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Астрономия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5 –</a:t>
                      </a:r>
                      <a:r>
                        <a:rPr lang="ru-RU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11 класс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Биология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5 – 11 класс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Информатика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5 – 11 класс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Математика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4 – 11 класс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Физика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7 – 11 класс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Химия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7 – 11 класс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22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020000" cy="792088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chemeClr val="accent3"/>
                </a:solidFill>
              </a:rPr>
              <a:t>Получение школой кодов участников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99592" y="908720"/>
            <a:ext cx="8092008" cy="5171405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700" dirty="0" smtClean="0"/>
              <a:t>         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Необходимо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зайти </a:t>
            </a:r>
            <a:r>
              <a:rPr lang="ru-RU" sz="1700" b="1" dirty="0">
                <a:solidFill>
                  <a:schemeClr val="accent3"/>
                </a:solidFill>
              </a:rPr>
              <a:t>на страницу ФИС  ОКО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под логином и паролем своей школы (получают в ЦОКО) и скачать </a:t>
            </a:r>
            <a:r>
              <a:rPr lang="en-US" sz="1700" b="1" dirty="0">
                <a:solidFill>
                  <a:schemeClr val="accent5">
                    <a:lumMod val="50000"/>
                  </a:schemeClr>
                </a:solidFill>
              </a:rPr>
              <a:t>ZIP-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архив с кодами участников. Доступ к кодам участников появляется не позднее, чем за 5 дней до даты проведения тура.</a:t>
            </a:r>
          </a:p>
          <a:p>
            <a:endParaRPr lang="ru-RU" sz="17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contrast="4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85" y="2204864"/>
            <a:ext cx="8136904" cy="42882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782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chemeClr val="accent3"/>
                </a:solidFill>
              </a:rPr>
              <a:t>Работа со скачанным файлом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Необходимо сохранить скачанный </a:t>
            </a:r>
            <a:r>
              <a:rPr lang="en-US" sz="1700" b="1" dirty="0">
                <a:solidFill>
                  <a:schemeClr val="accent5">
                    <a:lumMod val="50000"/>
                  </a:schemeClr>
                </a:solidFill>
              </a:rPr>
              <a:t>zip-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архив на компьютер и разархивировать его.</a:t>
            </a:r>
          </a:p>
          <a:p>
            <a:endParaRPr lang="ru-RU" sz="1700" dirty="0"/>
          </a:p>
        </p:txBody>
      </p:sp>
      <p:pic>
        <p:nvPicPr>
          <p:cNvPr id="4" name="Google Shape;123;p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1259632" y="2204864"/>
            <a:ext cx="7416824" cy="43204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2686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020000" cy="720080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chemeClr val="accent3"/>
                </a:solidFill>
              </a:rPr>
              <a:t>Структура  таблицы кодов и Коды участников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5708" y="836712"/>
            <a:ext cx="8095891" cy="5832648"/>
          </a:xfrm>
        </p:spPr>
        <p:txBody>
          <a:bodyPr>
            <a:normAutofit/>
          </a:bodyPr>
          <a:lstStyle/>
          <a:p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sz="1700" b="1" u="sng" dirty="0">
                <a:solidFill>
                  <a:schemeClr val="accent5">
                    <a:lumMod val="50000"/>
                  </a:schemeClr>
                </a:solidFill>
              </a:rPr>
              <a:t>таблице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700" b="1" u="sng" dirty="0">
                <a:solidFill>
                  <a:schemeClr val="accent5">
                    <a:lumMod val="50000"/>
                  </a:schemeClr>
                </a:solidFill>
              </a:rPr>
              <a:t>кодов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 указаны: логин школы в ФИС ОКО, класс задания, незаполненный столбец с ФИО участников, индивидуальные коды участников по предмету.</a:t>
            </a:r>
          </a:p>
          <a:p>
            <a:endParaRPr lang="ru-RU" sz="1700" dirty="0"/>
          </a:p>
          <a:p>
            <a:endParaRPr lang="ru-RU" sz="1700" dirty="0"/>
          </a:p>
          <a:p>
            <a:endParaRPr lang="ru-RU" sz="1700" dirty="0"/>
          </a:p>
          <a:p>
            <a:endParaRPr lang="ru-RU" sz="1700" dirty="0"/>
          </a:p>
          <a:p>
            <a:endParaRPr lang="ru-RU" sz="1700" dirty="0"/>
          </a:p>
          <a:p>
            <a:endParaRPr lang="ru-RU" sz="1700" dirty="0"/>
          </a:p>
          <a:p>
            <a:pPr marL="0" indent="0">
              <a:buNone/>
            </a:pPr>
            <a:r>
              <a:rPr lang="ru-RU" sz="1700" b="1" dirty="0"/>
              <a:t>        </a:t>
            </a:r>
            <a:r>
              <a:rPr lang="ru-RU" sz="1700" b="1" u="sng" dirty="0">
                <a:solidFill>
                  <a:schemeClr val="accent5">
                    <a:lumMod val="50000"/>
                  </a:schemeClr>
                </a:solidFill>
              </a:rPr>
              <a:t>Код участника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– комбинация символов. По этому коду участник заходит в     тестирующую систему для выполнения олимпиадных заданий.</a:t>
            </a:r>
          </a:p>
          <a:p>
            <a:pPr marL="0" indent="0">
              <a:buNone/>
            </a:pPr>
            <a:endParaRPr lang="ru-RU" sz="17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700" dirty="0"/>
              <a:t>    </a:t>
            </a:r>
          </a:p>
          <a:p>
            <a:endParaRPr lang="ru-RU" sz="1700" dirty="0"/>
          </a:p>
          <a:p>
            <a:r>
              <a:rPr lang="ru-RU" sz="1700" dirty="0"/>
              <a:t>Ы</a:t>
            </a:r>
          </a:p>
        </p:txBody>
      </p:sp>
      <p:pic>
        <p:nvPicPr>
          <p:cNvPr id="5" name="Google Shape;154;p6"/>
          <p:cNvPicPr preferRelativeResize="0"/>
          <p:nvPr/>
        </p:nvPicPr>
        <p:blipFill rotWithShape="1">
          <a:blip r:embed="rId2" cstate="print">
            <a:alphaModFix/>
          </a:blip>
          <a:srcRect b="57319"/>
          <a:stretch/>
        </p:blipFill>
        <p:spPr>
          <a:xfrm>
            <a:off x="1331640" y="1916832"/>
            <a:ext cx="6336704" cy="15880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251520" y="4939079"/>
            <a:ext cx="4680520" cy="75047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Sma2110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/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sch1234567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/ 10 /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w43wrv9v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7637" y="4365104"/>
            <a:ext cx="1296144" cy="4292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Код предмета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688" y="4365104"/>
            <a:ext cx="1944895" cy="4292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Логин школы в</a:t>
            </a:r>
          </a:p>
          <a:p>
            <a:pPr algn="ctr"/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 ФИС  ОКО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91780" y="5890743"/>
            <a:ext cx="1152128" cy="2880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параллель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28" y="5869623"/>
            <a:ext cx="1440160" cy="5040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Индивидуальна часть кода</a:t>
            </a:r>
          </a:p>
        </p:txBody>
      </p:sp>
      <p:sp>
        <p:nvSpPr>
          <p:cNvPr id="11" name="Стрелка вверх 10"/>
          <p:cNvSpPr/>
          <p:nvPr/>
        </p:nvSpPr>
        <p:spPr>
          <a:xfrm>
            <a:off x="664845" y="4781070"/>
            <a:ext cx="212141" cy="316018"/>
          </a:xfrm>
          <a:prstGeom prst="up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>
            <a:off x="2015716" y="4781070"/>
            <a:ext cx="216024" cy="315902"/>
          </a:xfrm>
          <a:prstGeom prst="up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3068123" y="5621387"/>
            <a:ext cx="234499" cy="36004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157309" y="5621387"/>
            <a:ext cx="234499" cy="36004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103097"/>
              </p:ext>
            </p:extLst>
          </p:nvPr>
        </p:nvGraphicFramePr>
        <p:xfrm>
          <a:off x="5724128" y="4365106"/>
          <a:ext cx="3168352" cy="22322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67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15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2039">
                <a:tc>
                  <a:txBody>
                    <a:bodyPr/>
                    <a:lstStyle/>
                    <a:p>
                      <a:r>
                        <a:rPr lang="ru-RU" dirty="0"/>
                        <a:t>код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r>
                        <a:rPr lang="en-US" dirty="0"/>
                        <a:t>Sma21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математика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r>
                        <a:rPr lang="en-US" dirty="0"/>
                        <a:t>sbi21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биология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r>
                        <a:rPr lang="en-US" dirty="0"/>
                        <a:t>sph21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физика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r>
                        <a:rPr lang="en-US" dirty="0"/>
                        <a:t>sch21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химия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3446">
                <a:tc>
                  <a:txBody>
                    <a:bodyPr/>
                    <a:lstStyle/>
                    <a:p>
                      <a:r>
                        <a:rPr lang="en-US" dirty="0"/>
                        <a:t>sas21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астрономия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98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602048" cy="86409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3"/>
                </a:solidFill>
              </a:rPr>
              <a:t>Алгоритм   действий   ответственного за </a:t>
            </a:r>
            <a:r>
              <a:rPr lang="ru-RU" sz="2400" b="1" dirty="0" smtClean="0">
                <a:solidFill>
                  <a:schemeClr val="accent3"/>
                </a:solidFill>
              </a:rPr>
              <a:t>проведение  олимпиады в   школе</a:t>
            </a:r>
            <a:endParaRPr lang="ru-RU" sz="2400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340768"/>
            <a:ext cx="8100392" cy="583264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Внести 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ФИО участников в таблицу с кодами. Таблицу необходимо сохранить, она понадобится в случае восстановления утраченного кода участника и для подведения итогов олимпиады.</a:t>
            </a:r>
          </a:p>
          <a:p>
            <a:pPr>
              <a:buClr>
                <a:schemeClr val="accent3"/>
              </a:buClr>
            </a:pPr>
            <a:endParaRPr lang="ru-RU" sz="17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3"/>
              </a:buClr>
            </a:pPr>
            <a:endParaRPr lang="ru-RU" sz="1700" dirty="0"/>
          </a:p>
          <a:p>
            <a:pPr>
              <a:buClr>
                <a:schemeClr val="accent3"/>
              </a:buClr>
            </a:pPr>
            <a:endParaRPr lang="ru-RU" sz="1700" dirty="0"/>
          </a:p>
          <a:p>
            <a:pPr>
              <a:buClr>
                <a:schemeClr val="accent3"/>
              </a:buClr>
            </a:pPr>
            <a:endParaRPr lang="ru-RU" sz="1700" dirty="0" smtClean="0"/>
          </a:p>
          <a:p>
            <a:pPr>
              <a:buClr>
                <a:schemeClr val="accent3"/>
              </a:buClr>
            </a:pPr>
            <a:endParaRPr lang="ru-RU" sz="1700" dirty="0" smtClean="0"/>
          </a:p>
          <a:p>
            <a:pPr>
              <a:buClr>
                <a:schemeClr val="accent3"/>
              </a:buClr>
            </a:pPr>
            <a:endParaRPr lang="ru-RU" sz="1700" dirty="0"/>
          </a:p>
          <a:p>
            <a:pPr>
              <a:buClr>
                <a:schemeClr val="accent3"/>
              </a:buClr>
            </a:pPr>
            <a:endParaRPr lang="ru-RU" sz="1700" dirty="0"/>
          </a:p>
          <a:p>
            <a:pPr>
              <a:buClr>
                <a:schemeClr val="accent3"/>
              </a:buClr>
            </a:pPr>
            <a:endParaRPr lang="ru-RU" sz="17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3"/>
              </a:buClr>
            </a:pP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Заранее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раздать коды участникам любым удобным способом.</a:t>
            </a:r>
            <a:r>
              <a:rPr lang="ru-RU" sz="1700" dirty="0"/>
              <a:t> </a:t>
            </a:r>
            <a:r>
              <a:rPr lang="ru-RU" sz="1700" b="1" dirty="0">
                <a:solidFill>
                  <a:schemeClr val="accent3"/>
                </a:solidFill>
              </a:rPr>
              <a:t>У каждого предмета свой код.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Участники ШЭ </a:t>
            </a:r>
            <a:r>
              <a:rPr lang="ru-RU" sz="1700" b="1" dirty="0" err="1">
                <a:solidFill>
                  <a:schemeClr val="accent5">
                    <a:lumMod val="50000"/>
                  </a:schemeClr>
                </a:solidFill>
              </a:rPr>
              <a:t>ВсОШ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 вправе выполнять олимпиадные задания за более старший класс. Такому участнику необходимо выдать</a:t>
            </a:r>
            <a:r>
              <a:rPr lang="ru-RU" sz="1700" dirty="0"/>
              <a:t> </a:t>
            </a:r>
            <a:r>
              <a:rPr lang="ru-RU" sz="1700" b="1" dirty="0">
                <a:solidFill>
                  <a:schemeClr val="accent3"/>
                </a:solidFill>
              </a:rPr>
              <a:t>код </a:t>
            </a:r>
            <a:r>
              <a:rPr lang="ru-RU" sz="1700" b="1" dirty="0" smtClean="0">
                <a:solidFill>
                  <a:schemeClr val="accent3"/>
                </a:solidFill>
              </a:rPr>
              <a:t>задания, соответствующий </a:t>
            </a:r>
            <a:r>
              <a:rPr lang="ru-RU" sz="1700" b="1" dirty="0">
                <a:solidFill>
                  <a:schemeClr val="accent3"/>
                </a:solidFill>
              </a:rPr>
              <a:t>тому классу, задание за который он выполняет.</a:t>
            </a:r>
          </a:p>
          <a:p>
            <a:pPr>
              <a:buClr>
                <a:schemeClr val="accent3"/>
              </a:buClr>
            </a:pPr>
            <a:endParaRPr lang="ru-RU" sz="1700" b="1" dirty="0">
              <a:solidFill>
                <a:srgbClr val="FF0000"/>
              </a:solidFill>
            </a:endParaRPr>
          </a:p>
          <a:p>
            <a:pPr>
              <a:buClr>
                <a:schemeClr val="accent3"/>
              </a:buClr>
            </a:pPr>
            <a:endParaRPr lang="ru-RU" sz="1700" dirty="0"/>
          </a:p>
          <a:p>
            <a:endParaRPr lang="ru-RU" sz="1700" dirty="0"/>
          </a:p>
          <a:p>
            <a:endParaRPr lang="ru-RU" sz="1700" dirty="0"/>
          </a:p>
        </p:txBody>
      </p:sp>
      <p:pic>
        <p:nvPicPr>
          <p:cNvPr id="4" name="Google Shape;181;p8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1331640" y="2348880"/>
            <a:ext cx="7344816" cy="24482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6039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08720"/>
            <a:ext cx="8100392" cy="583264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endParaRPr lang="ru-RU" sz="1700" b="1" dirty="0">
              <a:solidFill>
                <a:srgbClr val="FF0000"/>
              </a:solidFill>
            </a:endParaRPr>
          </a:p>
          <a:p>
            <a:pPr marL="82296" indent="0">
              <a:buClr>
                <a:schemeClr val="accent3"/>
              </a:buCl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Для участия в олимпиаде каждый участник должен иметь доступ к </a:t>
            </a:r>
            <a:r>
              <a:rPr lang="ru-RU" sz="2400" b="1" dirty="0" smtClean="0">
                <a:solidFill>
                  <a:schemeClr val="accent3"/>
                </a:solidFill>
              </a:rPr>
              <a:t>любому электронному устройству (компьютер</a:t>
            </a:r>
            <a:r>
              <a:rPr lang="ru-RU" sz="2400" b="1" dirty="0">
                <a:solidFill>
                  <a:schemeClr val="accent3"/>
                </a:solidFill>
              </a:rPr>
              <a:t>, </a:t>
            </a:r>
            <a:r>
              <a:rPr lang="ru-RU" sz="2400" b="1" dirty="0" smtClean="0">
                <a:solidFill>
                  <a:schemeClr val="accent3"/>
                </a:solidFill>
              </a:rPr>
              <a:t>ноутбук</a:t>
            </a:r>
            <a:r>
              <a:rPr lang="ru-RU" sz="2400" b="1" dirty="0">
                <a:solidFill>
                  <a:schemeClr val="accent3"/>
                </a:solidFill>
              </a:rPr>
              <a:t>, планшет, мобильный телефон) с выходом в </a:t>
            </a:r>
            <a:r>
              <a:rPr lang="ru-RU" sz="2400" b="1" dirty="0" smtClean="0">
                <a:solidFill>
                  <a:schemeClr val="accent3"/>
                </a:solidFill>
              </a:rPr>
              <a:t>интернет</a:t>
            </a:r>
            <a:endParaRPr lang="ru-RU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82296" indent="0">
              <a:buClr>
                <a:schemeClr val="accent3"/>
              </a:buClr>
              <a:buNone/>
            </a:pP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82296" indent="0">
              <a:buClr>
                <a:schemeClr val="accent3"/>
              </a:buCl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Если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проведение олимпиады в школе затруднено или невозможно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(например, не хватает компьютеров), то по решению Организатора  </a:t>
            </a:r>
            <a:r>
              <a:rPr lang="ru-RU" sz="2500" b="1" dirty="0">
                <a:solidFill>
                  <a:schemeClr val="accent3"/>
                </a:solidFill>
              </a:rPr>
              <a:t>выполнение олимпиадной работы может проводиться из </a:t>
            </a:r>
            <a:r>
              <a:rPr lang="ru-RU" sz="2500" b="1" dirty="0" smtClean="0">
                <a:solidFill>
                  <a:schemeClr val="accent3"/>
                </a:solidFill>
              </a:rPr>
              <a:t>дома в любое удобное время.</a:t>
            </a:r>
            <a:endParaRPr lang="ru-RU" sz="2500" b="1" dirty="0">
              <a:solidFill>
                <a:schemeClr val="accent3"/>
              </a:solidFill>
            </a:endParaRPr>
          </a:p>
          <a:p>
            <a:pPr>
              <a:buClr>
                <a:schemeClr val="accent3"/>
              </a:buClr>
            </a:pPr>
            <a:endParaRPr lang="ru-RU" sz="1700" dirty="0"/>
          </a:p>
          <a:p>
            <a:endParaRPr lang="ru-RU" sz="1700" dirty="0"/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03474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chemeClr val="accent3"/>
                </a:solidFill>
              </a:rPr>
              <a:t>Время начала выполнения олимпиадных заданий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Согласно</a:t>
            </a:r>
            <a:r>
              <a:rPr lang="ru-RU" sz="2000" dirty="0"/>
              <a:t> </a:t>
            </a:r>
            <a:r>
              <a:rPr lang="ru-RU" sz="2000" b="1" dirty="0">
                <a:solidFill>
                  <a:schemeClr val="accent3"/>
                </a:solidFill>
              </a:rPr>
              <a:t>общим Требованиям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к проведению ШЭ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</a:rPr>
              <a:t>ВсОШ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 в 2021/22 учебном году на технологической платформе «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</a:rPr>
              <a:t>Сириус.Курсы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» п.4,8, доступ к заданиям по каждому предмету предоставляется участникам в течение одного дня с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cs typeface="Andalus" panose="02020603050405020304" pitchFamily="18" charset="-78"/>
              </a:rPr>
              <a:t>8.00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до 20.00. Участник может приступить к выполнению заданий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по ссылке </a:t>
            </a:r>
            <a:r>
              <a:rPr lang="en-US" sz="2000" b="1" dirty="0" err="1" smtClean="0">
                <a:solidFill>
                  <a:schemeClr val="accent3"/>
                </a:solidFill>
              </a:rPr>
              <a:t>uts.sirius.online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любое время, начиная с 8.00. Работа должна быть сдана не позднее 20.00.</a:t>
            </a:r>
          </a:p>
          <a:p>
            <a:pPr>
              <a:buClr>
                <a:schemeClr val="accent3"/>
              </a:buClr>
            </a:pPr>
            <a:r>
              <a:rPr lang="ru-RU" sz="2000" b="1" dirty="0">
                <a:solidFill>
                  <a:schemeClr val="accent3"/>
                </a:solidFill>
              </a:rPr>
              <a:t>Внимание! Время выполнения олимпиадной работы разное</a:t>
            </a:r>
            <a:r>
              <a:rPr lang="ru-RU" sz="2000" dirty="0"/>
              <a:t>,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в зависимости от предмета и  класса. За 14 дней до олимпиады по предмету на сайте будут опубликованы </a:t>
            </a:r>
            <a:r>
              <a:rPr lang="ru-RU" sz="2000" b="1" dirty="0">
                <a:solidFill>
                  <a:schemeClr val="accent3"/>
                </a:solidFill>
              </a:rPr>
              <a:t>требования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, где будет написано точное время выполнения работы в каждой параллели.</a:t>
            </a:r>
          </a:p>
        </p:txBody>
      </p:sp>
    </p:spTree>
    <p:extLst>
      <p:ext uri="{BB962C8B-B14F-4D97-AF65-F5344CB8AC3E}">
        <p14:creationId xmlns:p14="http://schemas.microsoft.com/office/powerpoint/2010/main" val="122122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03648" y="908720"/>
            <a:ext cx="7056784" cy="57606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3"/>
                </a:solidFill>
              </a:rPr>
              <a:t>Действия участников в день проведения олимпиады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331640" y="1052736"/>
            <a:ext cx="7495480" cy="5616352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/>
          </a:p>
          <a:p>
            <a:pPr>
              <a:buClr>
                <a:schemeClr val="accent3"/>
              </a:buClr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Зайти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в систему</a:t>
            </a:r>
            <a:r>
              <a:rPr lang="ru-RU" sz="2400" dirty="0"/>
              <a:t> </a:t>
            </a:r>
            <a:r>
              <a:rPr lang="en-US" sz="2400" dirty="0"/>
              <a:t> </a:t>
            </a:r>
            <a:r>
              <a:rPr lang="en-US" sz="2400" b="1" dirty="0" err="1"/>
              <a:t>uts.sirius.online</a:t>
            </a:r>
            <a:r>
              <a:rPr lang="en-US" sz="2400" b="1" dirty="0"/>
              <a:t> 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в день проведения олимпиады и ввести свой индивидуальный код, соответствующий предмету.</a:t>
            </a:r>
          </a:p>
          <a:p>
            <a:pPr>
              <a:buClr>
                <a:schemeClr val="accent3"/>
              </a:buClr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Выполнить комплект олимпиадных заданий, сохранить ответы. </a:t>
            </a:r>
            <a:endParaRPr lang="ru-RU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82296" indent="0">
              <a:buClr>
                <a:schemeClr val="accent3"/>
              </a:buCl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После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начала выполнения заданий время начинает отсчитываться автоматически</a:t>
            </a:r>
            <a:r>
              <a:rPr lang="ru-RU" sz="2400" b="1" dirty="0"/>
              <a:t>.</a:t>
            </a:r>
            <a:r>
              <a:rPr lang="ru-RU" sz="2400" b="1" dirty="0">
                <a:solidFill>
                  <a:srgbClr val="C00000"/>
                </a:solidFill>
              </a:rPr>
              <a:t> Внимание! Отсчет време</a:t>
            </a:r>
            <a:r>
              <a:rPr lang="ru-RU" sz="2400" b="1" dirty="0">
                <a:solidFill>
                  <a:schemeClr val="accent3"/>
                </a:solidFill>
              </a:rPr>
              <a:t>ни</a:t>
            </a:r>
            <a:r>
              <a:rPr lang="ru-RU" sz="2400" b="1" dirty="0">
                <a:solidFill>
                  <a:srgbClr val="C00000"/>
                </a:solidFill>
              </a:rPr>
              <a:t> не останавливается, даже если участник временно выйдет из системы (отключение электронного устройства, проблема с интернетом).</a:t>
            </a:r>
          </a:p>
          <a:p>
            <a:pPr marL="82296" indent="0">
              <a:buNone/>
            </a:pPr>
            <a:endParaRPr lang="ru-RU" sz="1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1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05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7498080" cy="56207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3"/>
                </a:solidFill>
              </a:rPr>
              <a:t>Разбор заданий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Разбор заданий включает в себя публикацию следующих материалов:</a:t>
            </a:r>
          </a:p>
          <a:p>
            <a:pPr marL="82296" indent="0">
              <a:buNone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     - правильные ответы в тестирующей системе</a:t>
            </a:r>
          </a:p>
          <a:p>
            <a:pPr marL="82296" indent="0">
              <a:buNone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     - текстовые решения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публикуются на сайте олимпиады    </a:t>
            </a:r>
            <a:r>
              <a:rPr lang="en-US" sz="2400" b="1" dirty="0">
                <a:solidFill>
                  <a:schemeClr val="accent3"/>
                </a:solidFill>
              </a:rPr>
              <a:t>siriusolimp.ru</a:t>
            </a:r>
            <a:r>
              <a:rPr lang="ru-RU" sz="2400" b="1" dirty="0">
                <a:solidFill>
                  <a:schemeClr val="accent3"/>
                </a:solidFill>
              </a:rPr>
              <a:t>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в течение 2 дней после завершения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олимпиады по предмету).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82296" indent="0">
              <a:buNone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     -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</a:rPr>
              <a:t>видеоразборы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решений заданий (публикуются на сайте олимпиады    </a:t>
            </a:r>
            <a:r>
              <a:rPr lang="en-US" sz="2400" b="1" dirty="0">
                <a:solidFill>
                  <a:schemeClr val="accent3"/>
                </a:solidFill>
              </a:rPr>
              <a:t>siriusolimp.ru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).</a:t>
            </a:r>
          </a:p>
          <a:p>
            <a:pPr marL="82296" indent="0">
              <a:buNone/>
            </a:pP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618214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443" y="404664"/>
            <a:ext cx="7498080" cy="562074"/>
          </a:xfrm>
        </p:spPr>
        <p:txBody>
          <a:bodyPr>
            <a:normAutofit fontScale="90000"/>
          </a:bodyPr>
          <a:lstStyle/>
          <a:p>
            <a:pPr marL="365760" lvl="0" indent="-283464">
              <a:spcBef>
                <a:spcPts val="600"/>
              </a:spcBef>
            </a:pPr>
            <a:r>
              <a:rPr lang="ru-RU" sz="2200" b="1" dirty="0">
                <a:solidFill>
                  <a:srgbClr val="4F271C">
                    <a:satMod val="130000"/>
                  </a:srgbClr>
                </a:solidFill>
                <a:ea typeface="+mn-ea"/>
                <a:cs typeface="+mn-cs"/>
              </a:rPr>
              <a:t/>
            </a:r>
            <a:br>
              <a:rPr lang="ru-RU" sz="2200" b="1" dirty="0">
                <a:solidFill>
                  <a:srgbClr val="4F271C">
                    <a:satMod val="130000"/>
                  </a:srgbClr>
                </a:solidFill>
                <a:ea typeface="+mn-ea"/>
                <a:cs typeface="+mn-cs"/>
              </a:rPr>
            </a:br>
            <a:r>
              <a:rPr lang="ru-RU" sz="2200" b="1" dirty="0">
                <a:solidFill>
                  <a:srgbClr val="4F271C">
                    <a:satMod val="130000"/>
                  </a:srgbClr>
                </a:solidFill>
                <a:ea typeface="+mn-ea"/>
                <a:cs typeface="+mn-cs"/>
              </a:rPr>
              <a:t/>
            </a:r>
            <a:br>
              <a:rPr lang="ru-RU" sz="2200" b="1" dirty="0">
                <a:solidFill>
                  <a:srgbClr val="4F271C">
                    <a:satMod val="130000"/>
                  </a:srgbClr>
                </a:solidFill>
                <a:ea typeface="+mn-ea"/>
                <a:cs typeface="+mn-cs"/>
              </a:rPr>
            </a:br>
            <a:r>
              <a:rPr lang="ru-RU" sz="3100" b="1" dirty="0" smtClean="0">
                <a:solidFill>
                  <a:schemeClr val="accent3"/>
                </a:solidFill>
                <a:ea typeface="+mn-ea"/>
                <a:cs typeface="+mn-cs"/>
              </a:rPr>
              <a:t>Просмотр результатов</a:t>
            </a:r>
            <a:r>
              <a:rPr lang="ru-RU" sz="2200" b="1" dirty="0">
                <a:solidFill>
                  <a:schemeClr val="accent3"/>
                </a:solidFill>
                <a:ea typeface="+mn-ea"/>
                <a:cs typeface="+mn-cs"/>
              </a:rPr>
              <a:t/>
            </a:r>
            <a:br>
              <a:rPr lang="ru-RU" sz="2200" b="1" dirty="0">
                <a:solidFill>
                  <a:schemeClr val="accent3"/>
                </a:solidFill>
                <a:ea typeface="+mn-ea"/>
                <a:cs typeface="+mn-cs"/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616624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Предварительные результаты доступны в системе </a:t>
            </a:r>
            <a:r>
              <a:rPr lang="ru-RU" sz="1700" b="1" dirty="0" err="1">
                <a:solidFill>
                  <a:schemeClr val="accent5">
                    <a:lumMod val="50000"/>
                  </a:schemeClr>
                </a:solidFill>
              </a:rPr>
              <a:t>uts.sirius.online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 по коду участника </a:t>
            </a:r>
            <a:r>
              <a:rPr lang="ru-RU" sz="1800" b="1" dirty="0">
                <a:solidFill>
                  <a:schemeClr val="accent3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через 7 дней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после проведения олимпиады по предмету. Попросите участников сохранить коды для просмотра результатов проверки.</a:t>
            </a:r>
          </a:p>
          <a:p>
            <a:pPr>
              <a:buClr>
                <a:schemeClr val="accent3"/>
              </a:buClr>
            </a:pPr>
            <a:endParaRPr lang="ru-RU" sz="17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3"/>
              </a:buClr>
            </a:pPr>
            <a:endParaRPr lang="ru-RU" sz="1700" dirty="0"/>
          </a:p>
          <a:p>
            <a:pPr>
              <a:buClr>
                <a:schemeClr val="accent3"/>
              </a:buClr>
            </a:pPr>
            <a:endParaRPr lang="ru-RU" sz="1700" dirty="0"/>
          </a:p>
          <a:p>
            <a:pPr>
              <a:buClr>
                <a:schemeClr val="accent3"/>
              </a:buClr>
            </a:pPr>
            <a:r>
              <a:rPr lang="ru-RU" sz="1700" b="1" dirty="0" smtClean="0">
                <a:solidFill>
                  <a:schemeClr val="accent3">
                    <a:lumMod val="50000"/>
                  </a:schemeClr>
                </a:solidFill>
              </a:rPr>
              <a:t>В </a:t>
            </a:r>
            <a:r>
              <a:rPr lang="ru-RU" sz="1700" b="1" dirty="0">
                <a:solidFill>
                  <a:schemeClr val="accent3">
                    <a:lumMod val="50000"/>
                  </a:schemeClr>
                </a:solidFill>
              </a:rPr>
              <a:t>тестирующей системе автоматически проверяется совпадение ответа участника с верным ответом.</a:t>
            </a:r>
          </a:p>
          <a:p>
            <a:pPr>
              <a:buClr>
                <a:schemeClr val="accent3"/>
              </a:buClr>
            </a:pPr>
            <a:r>
              <a:rPr lang="ru-RU" sz="1700" b="1" dirty="0">
                <a:solidFill>
                  <a:schemeClr val="accent3">
                    <a:lumMod val="50000"/>
                  </a:schemeClr>
                </a:solidFill>
              </a:rPr>
              <a:t>По отдельным предметам возможно получение неполного балла за частично правильно выполненные задания.</a:t>
            </a:r>
          </a:p>
          <a:p>
            <a:pPr>
              <a:buClr>
                <a:schemeClr val="accent3"/>
              </a:buClr>
            </a:pPr>
            <a:endParaRPr lang="ru-RU" sz="1700" dirty="0"/>
          </a:p>
          <a:p>
            <a:pPr>
              <a:buClr>
                <a:schemeClr val="accent3"/>
              </a:buClr>
            </a:pPr>
            <a:endParaRPr lang="ru-RU" sz="1700" dirty="0"/>
          </a:p>
        </p:txBody>
      </p:sp>
      <p:pic>
        <p:nvPicPr>
          <p:cNvPr id="4" name="Google Shape;233;p13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1403648" y="2132856"/>
            <a:ext cx="4965378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253;p15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1547664" y="4365103"/>
            <a:ext cx="3093835" cy="213082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254;p15"/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4932040" y="4365105"/>
            <a:ext cx="2873972" cy="21308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946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8020000" cy="576064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Всероссийская олимпиада школьников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764704"/>
            <a:ext cx="7776864" cy="5904656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ru-RU" sz="2200" dirty="0"/>
          </a:p>
          <a:p>
            <a:pPr marL="82296" indent="0">
              <a:buNone/>
            </a:pPr>
            <a:endParaRPr lang="ru-RU" sz="22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82296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>
                <a:solidFill>
                  <a:schemeClr val="tx2"/>
                </a:solidFill>
                <a:latin typeface="Arial Black" panose="020B0A04020102020204" pitchFamily="34" charset="0"/>
              </a:rPr>
              <a:t>Регламентируется  </a:t>
            </a:r>
            <a:r>
              <a:rPr lang="ru-RU" sz="2400" b="1" dirty="0">
                <a:solidFill>
                  <a:schemeClr val="accent3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Порядком</a:t>
            </a:r>
            <a:r>
              <a:rPr lang="ru-RU" sz="2200" dirty="0">
                <a:solidFill>
                  <a:schemeClr val="tx2"/>
                </a:solidFill>
                <a:latin typeface="Arial Black" panose="020B0A04020102020204" pitchFamily="34" charset="0"/>
              </a:rPr>
              <a:t> проведения всероссийской олимпиады школьников </a:t>
            </a:r>
          </a:p>
          <a:p>
            <a:pPr marL="82296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>
                <a:solidFill>
                  <a:schemeClr val="tx2"/>
                </a:solidFill>
                <a:latin typeface="Arial Black" panose="020B0A04020102020204" pitchFamily="34" charset="0"/>
              </a:rPr>
              <a:t>(приказ Мин. просвещения РФ № 678 от 27 ноября 2020), вступившим в силу 15.07.2021</a:t>
            </a:r>
          </a:p>
          <a:p>
            <a:pPr marL="82296" indent="0">
              <a:buNone/>
            </a:pPr>
            <a:endParaRPr lang="ru-RU" sz="22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82296" indent="0">
              <a:buNone/>
            </a:pPr>
            <a:r>
              <a:rPr lang="ru-RU" sz="2200" dirty="0">
                <a:solidFill>
                  <a:schemeClr val="tx2"/>
                </a:solidFill>
                <a:latin typeface="Arial Black" panose="020B0A04020102020204" pitchFamily="34" charset="0"/>
              </a:rPr>
              <a:t>Проводится по </a:t>
            </a:r>
            <a:r>
              <a:rPr lang="ru-RU" sz="2400" b="1" dirty="0">
                <a:solidFill>
                  <a:schemeClr val="accent3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24</a:t>
            </a:r>
            <a:r>
              <a:rPr lang="ru-RU" sz="2200" dirty="0">
                <a:solidFill>
                  <a:schemeClr val="tx2"/>
                </a:solidFill>
                <a:latin typeface="Arial Black" panose="020B0A04020102020204" pitchFamily="34" charset="0"/>
              </a:rPr>
              <a:t> предметам</a:t>
            </a:r>
          </a:p>
          <a:p>
            <a:pPr marL="82296" indent="0">
              <a:buNone/>
            </a:pPr>
            <a:endParaRPr lang="ru-RU" sz="22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82296" indent="0">
              <a:buNone/>
            </a:pPr>
            <a:r>
              <a:rPr lang="ru-RU" sz="2200" u="sng" dirty="0">
                <a:solidFill>
                  <a:schemeClr val="tx2"/>
                </a:solidFill>
                <a:latin typeface="Arial Black" panose="020B0A04020102020204" pitchFamily="34" charset="0"/>
              </a:rPr>
              <a:t>Включает в себя четыре этапа:</a:t>
            </a:r>
          </a:p>
          <a:p>
            <a:pPr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chemeClr val="tx2"/>
                </a:solidFill>
                <a:latin typeface="Arial Black" panose="020B0A04020102020204" pitchFamily="34" charset="0"/>
              </a:rPr>
              <a:t> школьный этап (с 1 сентября по 1 ноября)</a:t>
            </a:r>
          </a:p>
          <a:p>
            <a:pPr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chemeClr val="tx2"/>
                </a:solidFill>
                <a:latin typeface="Arial Black" panose="020B0A04020102020204" pitchFamily="34" charset="0"/>
              </a:rPr>
              <a:t> муниципальный этап (с 1 ноября по 25 декабря)</a:t>
            </a:r>
          </a:p>
          <a:p>
            <a:pPr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chemeClr val="tx2"/>
                </a:solidFill>
                <a:latin typeface="Arial Black" panose="020B0A04020102020204" pitchFamily="34" charset="0"/>
              </a:rPr>
              <a:t> региональный этап (с 1 января по 1 марта)</a:t>
            </a:r>
          </a:p>
          <a:p>
            <a:pPr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chemeClr val="tx2"/>
                </a:solidFill>
                <a:latin typeface="Arial Black" panose="020B0A04020102020204" pitchFamily="34" charset="0"/>
              </a:rPr>
              <a:t> заключительный этап (окончание не позднее 30 июня)</a:t>
            </a:r>
          </a:p>
          <a:p>
            <a:pPr marL="82296" indent="0">
              <a:buClr>
                <a:schemeClr val="tx2"/>
              </a:buClr>
              <a:buNone/>
            </a:pP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  <a:p>
            <a:pPr marL="82296" indent="0">
              <a:buNone/>
            </a:pPr>
            <a:r>
              <a:rPr lang="ru-RU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79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836712"/>
            <a:ext cx="7746064" cy="54726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chemeClr val="accent3"/>
              </a:buClr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В вопросах с текстовым вводом ответа засчитывается любой верный по смыслу ответ. </a:t>
            </a:r>
          </a:p>
          <a:p>
            <a:pPr>
              <a:spcBef>
                <a:spcPts val="1200"/>
              </a:spcBef>
              <a:buClr>
                <a:schemeClr val="accent3"/>
              </a:buClr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Если участник не согласен с выставленными баллами, он может подать на апелляцию в  трехдневный срок после объявления предварительных результатов. </a:t>
            </a:r>
          </a:p>
          <a:p>
            <a:pPr>
              <a:spcBef>
                <a:spcPts val="1200"/>
              </a:spcBef>
              <a:buClr>
                <a:schemeClr val="accent3"/>
              </a:buClr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Результаты могут быть изменены только в том случае, если не засчитан верный по смыслу ответ. В этом  случае задание перепроверяется для всех участников. </a:t>
            </a:r>
          </a:p>
          <a:p>
            <a:pPr marL="82296" indent="0">
              <a:buClr>
                <a:schemeClr val="accent3"/>
              </a:buClr>
              <a:buNone/>
            </a:pPr>
            <a:r>
              <a:rPr lang="ru-RU" sz="2400" b="1" dirty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Внимание!  Балл за задание может изменить только образовательный центр «Сириус»!</a:t>
            </a:r>
          </a:p>
          <a:p>
            <a:endParaRPr lang="ru-RU" sz="2400" dirty="0"/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561360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chemeClr val="accent3"/>
                </a:solidFill>
              </a:rPr>
              <a:t>Вопросы участников ( процедура апелляции)</a:t>
            </a:r>
          </a:p>
        </p:txBody>
      </p:sp>
      <p:pic>
        <p:nvPicPr>
          <p:cNvPr id="4" name="Google Shape;332;p21"/>
          <p:cNvPicPr preferRelativeResize="0">
            <a:picLocks noGrp="1"/>
          </p:cNvPicPr>
          <p:nvPr>
            <p:ph idx="1"/>
          </p:nvPr>
        </p:nvPicPr>
        <p:blipFill rotWithShape="1">
          <a:blip r:embed="rId2" cstate="print">
            <a:alphaModFix/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148295" y="882886"/>
            <a:ext cx="1105646" cy="1059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333;p21"/>
          <p:cNvPicPr preferRelativeResize="0"/>
          <p:nvPr/>
        </p:nvPicPr>
        <p:blipFill rotWithShape="1">
          <a:blip r:embed="rId3" cstate="print">
            <a:alphaModFix/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3491880" y="1012692"/>
            <a:ext cx="961745" cy="921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328;p21"/>
          <p:cNvPicPr preferRelativeResize="0"/>
          <p:nvPr/>
        </p:nvPicPr>
        <p:blipFill rotWithShape="1">
          <a:blip r:embed="rId4" cstate="print">
            <a:alphaModFix/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2122841" y="1368668"/>
            <a:ext cx="1203177" cy="64316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3491880" y="1916832"/>
            <a:ext cx="11521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Учитель по возможности   отвечает на вопрос         или</a:t>
            </a:r>
            <a:endParaRPr lang="ru-RU" sz="1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9" name="Google Shape;334;p21"/>
          <p:cNvPicPr preferRelativeResize="0"/>
          <p:nvPr/>
        </p:nvPicPr>
        <p:blipFill rotWithShape="1">
          <a:blip r:embed="rId5" cstate="print">
            <a:alphaModFix/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300192" y="1033282"/>
            <a:ext cx="1021694" cy="97854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4283968" y="1959695"/>
            <a:ext cx="16305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Передает вопрос региональному координатору.</a:t>
            </a:r>
            <a:endParaRPr lang="ru-RU" sz="1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985" y="1251669"/>
            <a:ext cx="12065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7412920" y="4392657"/>
            <a:ext cx="144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4D078C"/>
              </a:buClr>
              <a:buSzPts val="1400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Передает  вопрос «Сириусу».</a:t>
            </a:r>
            <a:endParaRPr lang="ru-RU" sz="1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52320" y="2348880"/>
            <a:ext cx="13681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Передает  вопрос РПМК.</a:t>
            </a:r>
            <a:endParaRPr lang="ru-RU" sz="1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4" name="Google Shape;337;p21"/>
          <p:cNvPicPr preferRelativeResize="0"/>
          <p:nvPr/>
        </p:nvPicPr>
        <p:blipFill rotWithShape="1">
          <a:blip r:embed="rId4" cstate="print">
            <a:alphaModFix/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 rot="7745259">
            <a:off x="6387400" y="4381457"/>
            <a:ext cx="1056264" cy="588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338;p21"/>
          <p:cNvPicPr preferRelativeResize="0"/>
          <p:nvPr/>
        </p:nvPicPr>
        <p:blipFill rotWithShape="1">
          <a:blip r:embed="rId4" cstate="print">
            <a:alphaModFix/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 rot="2264354">
            <a:off x="7161059" y="1906155"/>
            <a:ext cx="760188" cy="45804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1259632" y="1933823"/>
            <a:ext cx="13681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После организованного в школе разбора заданий у ученика возникли вопросы по решениям.</a:t>
            </a:r>
            <a:endParaRPr lang="ru-RU" sz="1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7" name="Google Shape;335;p21"/>
          <p:cNvPicPr preferRelativeResize="0"/>
          <p:nvPr/>
        </p:nvPicPr>
        <p:blipFill rotWithShape="1">
          <a:blip r:embed="rId7" cstate="print">
            <a:alphaModFix/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7592409" y="2914285"/>
            <a:ext cx="1069212" cy="1024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331;p21"/>
          <p:cNvPicPr preferRelativeResize="0"/>
          <p:nvPr/>
        </p:nvPicPr>
        <p:blipFill rotWithShape="1">
          <a:blip r:embed="rId8" cstate="print">
            <a:alphaModFix/>
          </a:blip>
          <a:srcRect/>
          <a:stretch/>
        </p:blipFill>
        <p:spPr>
          <a:xfrm>
            <a:off x="5306824" y="4408454"/>
            <a:ext cx="969529" cy="106120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7452319" y="3995772"/>
            <a:ext cx="15419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РПМК </a:t>
            </a:r>
            <a:r>
              <a:rPr lang="ru-RU" sz="1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отвечает </a:t>
            </a:r>
            <a:r>
              <a:rPr lang="ru-RU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вопрос или </a:t>
            </a:r>
            <a:endParaRPr lang="ru-RU" sz="1000" dirty="0"/>
          </a:p>
        </p:txBody>
      </p:sp>
      <p:pic>
        <p:nvPicPr>
          <p:cNvPr id="20" name="Google Shape;336;p21"/>
          <p:cNvPicPr preferRelativeResize="0"/>
          <p:nvPr/>
        </p:nvPicPr>
        <p:blipFill rotWithShape="1">
          <a:blip r:embed="rId9" cstate="print">
            <a:alphaModFix/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979712" y="4156002"/>
            <a:ext cx="1085525" cy="1039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330;p21"/>
          <p:cNvPicPr preferRelativeResize="0"/>
          <p:nvPr/>
        </p:nvPicPr>
        <p:blipFill rotWithShape="1">
          <a:blip r:embed="rId10" cstate="print">
            <a:alphaModFix/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 flipH="1">
            <a:off x="3491880" y="4675844"/>
            <a:ext cx="1217124" cy="59554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Прямоугольник 18"/>
          <p:cNvSpPr/>
          <p:nvPr/>
        </p:nvSpPr>
        <p:spPr>
          <a:xfrm>
            <a:off x="3440334" y="4196377"/>
            <a:ext cx="12552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Передает  вопрос составителям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944381" y="5271384"/>
            <a:ext cx="12601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Составители отвечают на вопрос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267744" y="968558"/>
            <a:ext cx="10582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Задает вопрос учителю.</a:t>
            </a:r>
            <a:endParaRPr lang="ru-RU" sz="1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4" name="Google Shape;337;p21"/>
          <p:cNvPicPr preferRelativeResize="0"/>
          <p:nvPr/>
        </p:nvPicPr>
        <p:blipFill rotWithShape="1">
          <a:blip r:embed="rId4" cstate="print">
            <a:alphaModFix/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 rot="14564882">
            <a:off x="6553517" y="2673671"/>
            <a:ext cx="1631885" cy="641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0643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504056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chemeClr val="accent3"/>
                </a:solidFill>
              </a:rPr>
              <a:t>Подведение итогов олимпиады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548680"/>
            <a:ext cx="7992888" cy="6309320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chemeClr val="accent3"/>
              </a:buClr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После проведения показа работ Образовательным центром «Сириус» будет сформирована окончательная таблица результатов. В этой таблице </a:t>
            </a:r>
            <a:r>
              <a:rPr lang="ru-RU" sz="16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будут отсутствовать фамилии и имена участников! Таблица результатов будет </a:t>
            </a:r>
            <a:r>
              <a:rPr lang="ru-RU" sz="1600" b="1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находиться </a:t>
            </a:r>
            <a:r>
              <a:rPr lang="ru-RU" sz="16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на странице образовательной организации в системе         </a:t>
            </a:r>
            <a:r>
              <a:rPr lang="ru-RU" sz="1600" b="1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      ФИС </a:t>
            </a:r>
            <a:r>
              <a:rPr lang="ru-RU" sz="16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ОКО.</a:t>
            </a:r>
          </a:p>
          <a:p>
            <a:pPr lvl="0">
              <a:buClr>
                <a:schemeClr val="accent3"/>
              </a:buClr>
            </a:pPr>
            <a:endParaRPr lang="ru-RU"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chemeClr val="accent3"/>
              </a:buClr>
            </a:pPr>
            <a:endParaRPr lang="ru-RU"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chemeClr val="accent3"/>
              </a:buClr>
            </a:pPr>
            <a:endParaRPr lang="ru-RU"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chemeClr val="accent3"/>
              </a:buClr>
            </a:pPr>
            <a:endParaRPr lang="ru-RU"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chemeClr val="accent3"/>
              </a:buClr>
            </a:pPr>
            <a:endParaRPr lang="ru-RU"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chemeClr val="accent3"/>
              </a:buClr>
            </a:pPr>
            <a:endParaRPr lang="ru-RU"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chemeClr val="accent3"/>
              </a:buClr>
            </a:pP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Сохраните таблицу с данными участников для подведения итогов олимпиады. Для формирования рейтинговой таблицы </a:t>
            </a:r>
            <a:r>
              <a:rPr lang="ru-RU" sz="17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добавьте столбец с баллами в изначальную таблицу с ФИО и кодами участников.</a:t>
            </a:r>
          </a:p>
          <a:p>
            <a:pPr lvl="0">
              <a:buClr>
                <a:schemeClr val="accent3"/>
              </a:buClr>
            </a:pP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Дешифрованную таблицу необходимо </a:t>
            </a:r>
            <a:r>
              <a:rPr lang="ru-RU" sz="17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передать в оргкомитет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для составления общего рейтинга по муниципалитету</a:t>
            </a:r>
          </a:p>
          <a:p>
            <a:pPr lvl="0">
              <a:buClr>
                <a:schemeClr val="accent3"/>
              </a:buClr>
            </a:pP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Организатор определяет </a:t>
            </a:r>
            <a:r>
              <a:rPr lang="ru-RU" sz="17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квоту победителей и </a:t>
            </a:r>
            <a:r>
              <a:rPr lang="ru-RU" sz="1700" b="1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призеров</a:t>
            </a:r>
            <a:endParaRPr lang="ru-RU" sz="1700" b="1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chemeClr val="accent3"/>
              </a:buClr>
            </a:pP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Основываясь на приказе организатора о результатах олимпиады школы проводят награждение</a:t>
            </a:r>
          </a:p>
          <a:p>
            <a:pPr lvl="0">
              <a:buClr>
                <a:schemeClr val="accent3"/>
              </a:buClr>
            </a:pPr>
            <a:r>
              <a:rPr lang="ru-RU" sz="17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Граничные </a:t>
            </a:r>
            <a:r>
              <a:rPr lang="ru-RU" sz="1700" b="1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баллы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, необходимые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для прохода на муниципальный этап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рекомендует ОЦ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«Сириус» </a:t>
            </a:r>
          </a:p>
          <a:p>
            <a:pPr lvl="0">
              <a:buClr>
                <a:schemeClr val="accent3"/>
              </a:buClr>
            </a:pP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Оргкомитет муниципального этапа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делает вызов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на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следующий (муниципальный)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этап</a:t>
            </a:r>
          </a:p>
          <a:p>
            <a:pPr lvl="0"/>
            <a:endParaRPr lang="ru-RU" sz="1700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ru-RU" sz="1700" dirty="0"/>
          </a:p>
        </p:txBody>
      </p:sp>
      <p:pic>
        <p:nvPicPr>
          <p:cNvPr id="4" name="Google Shape;344;p22"/>
          <p:cNvPicPr preferRelativeResize="0"/>
          <p:nvPr/>
        </p:nvPicPr>
        <p:blipFill rotWithShape="1">
          <a:blip r:embed="rId2" cstate="print">
            <a:alphaModFix/>
          </a:blip>
          <a:srcRect b="56384"/>
          <a:stretch/>
        </p:blipFill>
        <p:spPr>
          <a:xfrm>
            <a:off x="1331640" y="1700808"/>
            <a:ext cx="4680520" cy="14401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84747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accent3"/>
                </a:solidFill>
              </a:rPr>
              <a:t>Информационная поддержка</a:t>
            </a:r>
            <a:endParaRPr lang="ru-RU" sz="2200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47260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Courier New" panose="02070309020205020404" pitchFamily="49" charset="0"/>
              <a:buChar char="o"/>
            </a:pPr>
            <a:r>
              <a:rPr lang="ru-RU" sz="2600" b="1" dirty="0" smtClean="0">
                <a:solidFill>
                  <a:schemeClr val="tx2"/>
                </a:solidFill>
              </a:rPr>
              <a:t>Официальный сайт школьного этапа на платформе «</a:t>
            </a:r>
            <a:r>
              <a:rPr lang="ru-RU" sz="2600" b="1" dirty="0" err="1" smtClean="0">
                <a:solidFill>
                  <a:schemeClr val="tx2"/>
                </a:solidFill>
              </a:rPr>
              <a:t>Сириус.Курсы</a:t>
            </a:r>
            <a:r>
              <a:rPr lang="ru-RU" sz="2600" b="1" dirty="0" smtClean="0">
                <a:solidFill>
                  <a:schemeClr val="tx2"/>
                </a:solidFill>
              </a:rPr>
              <a:t>»</a:t>
            </a:r>
          </a:p>
          <a:p>
            <a:pPr marL="82296" indent="0">
              <a:buClr>
                <a:schemeClr val="accent3"/>
              </a:buClr>
              <a:buNone/>
            </a:pPr>
            <a:r>
              <a:rPr lang="en-US" b="1" dirty="0" smtClean="0">
                <a:solidFill>
                  <a:schemeClr val="tx2"/>
                </a:solidFill>
              </a:rPr>
              <a:t>https</a:t>
            </a:r>
            <a:r>
              <a:rPr lang="en-US" b="1" dirty="0">
                <a:solidFill>
                  <a:schemeClr val="tx2"/>
                </a:solidFill>
              </a:rPr>
              <a:t>://siriusolymp.ru</a:t>
            </a:r>
            <a:r>
              <a:rPr lang="en-US" b="1" dirty="0" smtClean="0">
                <a:solidFill>
                  <a:schemeClr val="tx2"/>
                </a:solidFill>
              </a:rPr>
              <a:t>/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Clr>
                <a:schemeClr val="accent3"/>
              </a:buClr>
              <a:buFont typeface="Courier New" panose="02070309020205020404" pitchFamily="49" charset="0"/>
              <a:buChar char="o"/>
            </a:pPr>
            <a:r>
              <a:rPr lang="ru-RU" sz="2600" b="1" dirty="0" smtClean="0">
                <a:solidFill>
                  <a:schemeClr val="tx2"/>
                </a:solidFill>
              </a:rPr>
              <a:t>Документация по проведению школьного этапа на платформе «</a:t>
            </a:r>
            <a:r>
              <a:rPr lang="ru-RU" sz="2600" b="1" dirty="0" err="1" smtClean="0">
                <a:solidFill>
                  <a:schemeClr val="tx2"/>
                </a:solidFill>
              </a:rPr>
              <a:t>Сириус.Курсы</a:t>
            </a:r>
            <a:r>
              <a:rPr lang="ru-RU" sz="2600" b="1" dirty="0" smtClean="0">
                <a:solidFill>
                  <a:schemeClr val="tx2"/>
                </a:solidFill>
              </a:rPr>
              <a:t>» в Кировской области на сайте</a:t>
            </a:r>
          </a:p>
          <a:p>
            <a:pPr marL="82296" indent="0">
              <a:buClr>
                <a:schemeClr val="accent3"/>
              </a:buClr>
              <a:buNone/>
            </a:pP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http://olimp43.ru</a:t>
            </a:r>
            <a:r>
              <a:rPr lang="en-US" b="1" dirty="0" smtClean="0">
                <a:solidFill>
                  <a:schemeClr val="tx2"/>
                </a:solidFill>
              </a:rPr>
              <a:t>/</a:t>
            </a:r>
            <a:endParaRPr lang="ru-RU" b="1" dirty="0" smtClean="0">
              <a:solidFill>
                <a:schemeClr val="tx2"/>
              </a:solidFill>
            </a:endParaRPr>
          </a:p>
          <a:p>
            <a:pPr marL="82296" indent="0">
              <a:buClr>
                <a:schemeClr val="accent3"/>
              </a:buClr>
              <a:buNone/>
            </a:pPr>
            <a:endParaRPr lang="ru-RU" b="1" dirty="0" smtClean="0">
              <a:solidFill>
                <a:schemeClr val="tx2"/>
              </a:solidFill>
            </a:endParaRPr>
          </a:p>
          <a:p>
            <a:pPr marL="80963" indent="3503613">
              <a:buNone/>
            </a:pPr>
            <a:endParaRPr lang="ru-RU" sz="1600" dirty="0" smtClean="0"/>
          </a:p>
          <a:p>
            <a:pPr marL="80963" indent="3503613">
              <a:buNone/>
            </a:pPr>
            <a:r>
              <a:rPr lang="ru-RU" sz="1600" dirty="0" smtClean="0"/>
              <a:t>Отдел олимпиад КОГАОУ ДО ЦДООШ:</a:t>
            </a:r>
          </a:p>
          <a:p>
            <a:pPr marL="80963" indent="3503613">
              <a:buNone/>
            </a:pPr>
            <a:r>
              <a:rPr lang="en-US" sz="1600" dirty="0" smtClean="0"/>
              <a:t>center@extedu.kirov.ru, </a:t>
            </a:r>
            <a:r>
              <a:rPr lang="ru-RU" sz="1600" dirty="0" smtClean="0"/>
              <a:t>8(8332)35-15-04</a:t>
            </a:r>
          </a:p>
          <a:p>
            <a:pPr marL="80963" indent="3503613">
              <a:buNone/>
            </a:pPr>
            <a:r>
              <a:rPr lang="ru-RU" sz="1600" dirty="0" smtClean="0"/>
              <a:t>Лысова Елена Валерьевна</a:t>
            </a:r>
          </a:p>
          <a:p>
            <a:pPr marL="80963" indent="3503613">
              <a:buNone/>
            </a:pPr>
            <a:r>
              <a:rPr lang="ru-RU" sz="1600" dirty="0" smtClean="0"/>
              <a:t>Куликов Илья Александрович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2782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5612" y="188640"/>
            <a:ext cx="7498080" cy="634082"/>
          </a:xfrm>
        </p:spPr>
        <p:txBody>
          <a:bodyPr/>
          <a:lstStyle/>
          <a:p>
            <a:r>
              <a:rPr lang="ru-RU" sz="22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Школьный этап </a:t>
            </a:r>
            <a:r>
              <a:rPr lang="ru-RU" sz="2200" b="1" dirty="0" err="1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ВсОШ</a:t>
            </a:r>
            <a:endParaRPr lang="ru-RU" sz="2200" b="1" dirty="0">
              <a:solidFill>
                <a:schemeClr val="accent3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267672"/>
          </a:xfrm>
        </p:spPr>
        <p:txBody>
          <a:bodyPr>
            <a:normAutofit/>
          </a:bodyPr>
          <a:lstStyle/>
          <a:p>
            <a:pPr marL="82296" lvl="0" indent="0">
              <a:buClr>
                <a:srgbClr val="3891A7"/>
              </a:buClr>
              <a:buNone/>
            </a:pPr>
            <a:r>
              <a:rPr lang="ru-RU" sz="2000" b="1" dirty="0">
                <a:solidFill>
                  <a:schemeClr val="accent3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Сроки 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проведения: с 1 сентября по 1 ноября. </a:t>
            </a:r>
          </a:p>
          <a:p>
            <a:pPr marL="82296" lvl="0" indent="0">
              <a:buClr>
                <a:srgbClr val="3891A7"/>
              </a:buClr>
              <a:buNone/>
            </a:pPr>
            <a:endParaRPr lang="ru-RU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r>
              <a:rPr lang="ru-RU" sz="2000" b="1" dirty="0">
                <a:solidFill>
                  <a:schemeClr val="accent3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Классы 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проведения олимпиады:</a:t>
            </a:r>
          </a:p>
          <a:p>
            <a:pPr marL="82296" lvl="0" indent="0">
              <a:buClr>
                <a:srgbClr val="3891A7"/>
              </a:buClr>
              <a:buNone/>
            </a:pP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Русский </a:t>
            </a:r>
            <a:r>
              <a:rPr lang="ru-RU" sz="2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язык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,</a:t>
            </a:r>
            <a:r>
              <a:rPr lang="ru-RU" sz="2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математика для </a:t>
            </a:r>
            <a:r>
              <a:rPr lang="ru-RU" sz="2200" b="1" dirty="0">
                <a:solidFill>
                  <a:schemeClr val="accent3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4 – 11 </a:t>
            </a:r>
            <a:r>
              <a:rPr lang="ru-RU" sz="2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классов.</a:t>
            </a:r>
            <a:endParaRPr lang="ru-RU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Остальные предметы для  </a:t>
            </a:r>
            <a:r>
              <a:rPr lang="ru-RU" sz="2200" b="1" dirty="0">
                <a:solidFill>
                  <a:schemeClr val="accent3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5 – 11 </a:t>
            </a:r>
            <a:r>
              <a:rPr lang="ru-RU" sz="2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классов.</a:t>
            </a:r>
            <a:endParaRPr lang="ru-RU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ru-RU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r>
              <a:rPr lang="ru-RU" sz="2000" b="1" dirty="0">
                <a:solidFill>
                  <a:schemeClr val="accent3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Организатор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 - орган местного самоуправления, осуществляющий управление в сфере образования.</a:t>
            </a:r>
          </a:p>
          <a:p>
            <a:pPr marL="82296" lvl="0" indent="0">
              <a:buClr>
                <a:srgbClr val="3891A7"/>
              </a:buClr>
              <a:buNone/>
            </a:pPr>
            <a:endParaRPr lang="ru-RU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r>
              <a:rPr lang="ru-RU" sz="2000" b="1" dirty="0">
                <a:solidFill>
                  <a:schemeClr val="accent3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Задания и требования 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разрабатываются муниципальными предметно-методическими комиссиями.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053071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505618"/>
              </p:ext>
            </p:extLst>
          </p:nvPr>
        </p:nvGraphicFramePr>
        <p:xfrm>
          <a:off x="1043608" y="116632"/>
          <a:ext cx="7488832" cy="6583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6140">
                <a:tc>
                  <a:txBody>
                    <a:bodyPr/>
                    <a:lstStyle/>
                    <a:p>
                      <a:r>
                        <a:rPr lang="ru-RU" sz="1400" dirty="0"/>
                        <a:t>Традиционное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 проведение ШЭ ВСОШ в 2021/22</a:t>
                      </a:r>
                      <a:r>
                        <a:rPr lang="ru-RU" sz="1400" baseline="0" dirty="0"/>
                        <a:t> учебном </a:t>
                      </a:r>
                      <a:r>
                        <a:rPr lang="ru-RU" sz="1400" baseline="0" dirty="0" smtClean="0"/>
                        <a:t>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Проведение ШЭ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baseline="0" dirty="0" err="1"/>
                        <a:t>ВсОШ</a:t>
                      </a:r>
                      <a:r>
                        <a:rPr lang="ru-RU" sz="1400" baseline="0" dirty="0"/>
                        <a:t> на онлайн платформе «</a:t>
                      </a:r>
                      <a:r>
                        <a:rPr lang="ru-RU" sz="1400" baseline="0" dirty="0" err="1"/>
                        <a:t>Сириус.Курсы</a:t>
                      </a:r>
                      <a:r>
                        <a:rPr lang="ru-RU" sz="1400" baseline="0" dirty="0"/>
                        <a:t>» в 2021/22 уч. </a:t>
                      </a:r>
                      <a:r>
                        <a:rPr lang="ru-RU" sz="1400" baseline="0" dirty="0" smtClean="0"/>
                        <a:t>году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Английский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Астрономия 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География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Биология 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Искусство (МХК)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Информатика 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Испанский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Математика 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История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Физика 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Литература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Химия 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Немецкий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ОБЖ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Обществознание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Право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Русский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Технология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Физическая</a:t>
                      </a:r>
                      <a:r>
                        <a:rPr lang="ru-RU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культура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Французский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Экология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3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47742" cy="720080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Традиционное проведение </a:t>
            </a:r>
            <a:r>
              <a:rPr lang="ru-RU" sz="2200" b="1" dirty="0" smtClean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школьного этапа</a:t>
            </a:r>
            <a:endParaRPr lang="ru-RU" sz="2200" b="1" dirty="0">
              <a:solidFill>
                <a:schemeClr val="accent3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59431" y="3007770"/>
            <a:ext cx="1856817" cy="245378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>
                <a:solidFill>
                  <a:schemeClr val="accent3"/>
                </a:solidFill>
              </a:rPr>
              <a:t>Муниципальные предметно-методические комиссии</a:t>
            </a:r>
          </a:p>
          <a:p>
            <a:r>
              <a:rPr lang="ru-RU" sz="1400" dirty="0">
                <a:solidFill>
                  <a:schemeClr val="tx1"/>
                </a:solidFill>
              </a:rPr>
              <a:t>Разрабатывают задания и требования по проведению олимпиады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51720" y="5589240"/>
            <a:ext cx="5832647" cy="10801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accent3"/>
                </a:solidFill>
              </a:rPr>
              <a:t>Место проведения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Организация, где непосредственно проходит олимпиада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36096" y="3010526"/>
            <a:ext cx="1728192" cy="244827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accent3"/>
                </a:solidFill>
              </a:rPr>
              <a:t>Жюри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Проверяет работы участников</a:t>
            </a:r>
            <a:r>
              <a:rPr lang="ru-RU" sz="1400" dirty="0" smtClean="0">
                <a:solidFill>
                  <a:schemeClr val="tx1"/>
                </a:solidFill>
              </a:rPr>
              <a:t>,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Определяет </a:t>
            </a:r>
            <a:r>
              <a:rPr lang="ru-RU" sz="1400" dirty="0">
                <a:solidFill>
                  <a:schemeClr val="tx1"/>
                </a:solidFill>
              </a:rPr>
              <a:t>победителей и призеров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43608" y="2996952"/>
            <a:ext cx="2304256" cy="244827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accent3"/>
                </a:solidFill>
              </a:rPr>
              <a:t>Оргкомитет олимпиады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Разрабатывает ОТМ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Обеспечивает </a:t>
            </a:r>
            <a:r>
              <a:rPr lang="ru-RU" sz="1400" dirty="0">
                <a:solidFill>
                  <a:schemeClr val="tx1"/>
                </a:solidFill>
              </a:rPr>
              <a:t>организацию и проведение олимпиады</a:t>
            </a:r>
            <a:r>
              <a:rPr lang="ru-RU" sz="1400" dirty="0" smtClean="0">
                <a:solidFill>
                  <a:schemeClr val="tx1"/>
                </a:solidFill>
              </a:rPr>
              <a:t>,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Обеспечивает </a:t>
            </a:r>
            <a:r>
              <a:rPr lang="ru-RU" sz="1400" dirty="0">
                <a:solidFill>
                  <a:schemeClr val="tx1"/>
                </a:solidFill>
              </a:rPr>
              <a:t>кодирование и раскодирование  работ участников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31641" y="980728"/>
            <a:ext cx="7488831" cy="158417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accent3"/>
                </a:solidFill>
              </a:rPr>
              <a:t>Организаторы школьного этапа –</a:t>
            </a:r>
          </a:p>
          <a:p>
            <a:pPr algn="ctr"/>
            <a:r>
              <a:rPr lang="ru-RU" sz="1400" b="1" u="sng" dirty="0" smtClean="0">
                <a:solidFill>
                  <a:schemeClr val="tx1"/>
                </a:solidFill>
              </a:rPr>
              <a:t> О</a:t>
            </a:r>
            <a:r>
              <a:rPr lang="ru-RU" sz="1400" u="sng" dirty="0" smtClean="0">
                <a:solidFill>
                  <a:schemeClr val="tx1"/>
                </a:solidFill>
              </a:rPr>
              <a:t>рганы </a:t>
            </a:r>
            <a:r>
              <a:rPr lang="ru-RU" sz="1400" u="sng" dirty="0">
                <a:solidFill>
                  <a:schemeClr val="tx1"/>
                </a:solidFill>
              </a:rPr>
              <a:t>местного самоуправления, осуществляющие управление в сфере </a:t>
            </a:r>
            <a:r>
              <a:rPr lang="ru-RU" sz="1400" u="sng" dirty="0" smtClean="0">
                <a:solidFill>
                  <a:schemeClr val="tx1"/>
                </a:solidFill>
              </a:rPr>
              <a:t>образования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Создает </a:t>
            </a:r>
            <a:r>
              <a:rPr lang="ru-RU" sz="1400" dirty="0">
                <a:solidFill>
                  <a:schemeClr val="tx1"/>
                </a:solidFill>
              </a:rPr>
              <a:t>оргкомитет и утверждает его состав, 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Создает муниципальные предметно-методические комиссии;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Утверждает </a:t>
            </a:r>
            <a:r>
              <a:rPr lang="ru-RU" sz="1400" dirty="0">
                <a:solidFill>
                  <a:schemeClr val="tx1"/>
                </a:solidFill>
              </a:rPr>
              <a:t>состав жюри и апелляционной комиссии, 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Определяет </a:t>
            </a:r>
            <a:r>
              <a:rPr lang="ru-RU" sz="1400" dirty="0">
                <a:solidFill>
                  <a:schemeClr val="tx1"/>
                </a:solidFill>
              </a:rPr>
              <a:t>график проведения </a:t>
            </a:r>
            <a:r>
              <a:rPr lang="ru-RU" sz="1400" dirty="0" smtClean="0">
                <a:solidFill>
                  <a:schemeClr val="tx1"/>
                </a:solidFill>
              </a:rPr>
              <a:t>олимпиад </a:t>
            </a:r>
            <a:r>
              <a:rPr lang="ru-RU" sz="1400" dirty="0">
                <a:solidFill>
                  <a:schemeClr val="tx1"/>
                </a:solidFill>
              </a:rPr>
              <a:t>по </a:t>
            </a:r>
            <a:r>
              <a:rPr lang="ru-RU" sz="1400" dirty="0" smtClean="0">
                <a:solidFill>
                  <a:schemeClr val="tx1"/>
                </a:solidFill>
              </a:rPr>
              <a:t>предметам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067944" y="2420888"/>
            <a:ext cx="639793" cy="57606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940152" y="2420888"/>
            <a:ext cx="576064" cy="57606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308304" y="2996952"/>
            <a:ext cx="1728192" cy="244827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>
                <a:solidFill>
                  <a:schemeClr val="accent3"/>
                </a:solidFill>
              </a:rPr>
              <a:t>Апелляционные </a:t>
            </a:r>
            <a:r>
              <a:rPr lang="ru-RU" sz="1400" b="1" u="sng" dirty="0" smtClean="0">
                <a:solidFill>
                  <a:schemeClr val="accent3"/>
                </a:solidFill>
              </a:rPr>
              <a:t>комиссии</a:t>
            </a:r>
            <a:endParaRPr lang="ru-RU" sz="1400" b="1" u="sng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Принимают </a:t>
            </a:r>
            <a:r>
              <a:rPr lang="ru-RU" sz="1400" dirty="0">
                <a:solidFill>
                  <a:schemeClr val="tx1"/>
                </a:solidFill>
              </a:rPr>
              <a:t>и рассматривают апелляции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907704" y="2420888"/>
            <a:ext cx="600172" cy="57606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740352" y="2420888"/>
            <a:ext cx="576064" cy="57606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383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4219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3"/>
                </a:solidFill>
              </a:rPr>
              <a:t>Основные изменения, </a:t>
            </a:r>
            <a:r>
              <a:rPr lang="ru-RU" sz="2800" b="1" dirty="0" smtClean="0">
                <a:solidFill>
                  <a:schemeClr val="accent3"/>
                </a:solidFill>
              </a:rPr>
              <a:t/>
            </a:r>
            <a:br>
              <a:rPr lang="ru-RU" sz="28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введенные </a:t>
            </a:r>
            <a:r>
              <a:rPr lang="ru-RU" sz="2800" b="1" dirty="0">
                <a:solidFill>
                  <a:schemeClr val="accent3"/>
                </a:solidFill>
              </a:rPr>
              <a:t>новым Порядком в проведение школьного этапа </a:t>
            </a:r>
            <a:r>
              <a:rPr lang="ru-RU" sz="2800" b="1" dirty="0" err="1">
                <a:solidFill>
                  <a:schemeClr val="accent3"/>
                </a:solidFill>
              </a:rPr>
              <a:t>ВсОШ</a:t>
            </a:r>
            <a:endParaRPr lang="ru-RU" sz="2800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16832"/>
            <a:ext cx="7818072" cy="4115544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  <a:buClrTx/>
              <a:buFont typeface="Courier New" panose="02070309020205020404" pitchFamily="49" charset="0"/>
              <a:buChar char="o"/>
            </a:pPr>
            <a:endParaRPr lang="ru-RU" sz="2000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lvl="0">
              <a:spcBef>
                <a:spcPts val="1200"/>
              </a:spcBef>
              <a:buClrTx/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Состав оргкомитета: 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не менее </a:t>
            </a:r>
            <a:r>
              <a:rPr lang="ru-RU" sz="2000" dirty="0">
                <a:solidFill>
                  <a:schemeClr val="accent3"/>
                </a:solidFill>
                <a:latin typeface="Arial Black" panose="020B0A04020102020204" pitchFamily="34" charset="0"/>
              </a:rPr>
              <a:t>5 человек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;</a:t>
            </a:r>
          </a:p>
          <a:p>
            <a:pPr>
              <a:spcBef>
                <a:spcPts val="1200"/>
              </a:spcBef>
              <a:buClrTx/>
              <a:buFont typeface="Courier New" panose="02070309020205020404" pitchFamily="49" charset="0"/>
              <a:buChar char="o"/>
            </a:pP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Состав </a:t>
            </a:r>
            <a:r>
              <a:rPr lang="ru-RU" sz="2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жюри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: не менее </a:t>
            </a:r>
            <a:r>
              <a:rPr lang="ru-RU" sz="2000" dirty="0">
                <a:solidFill>
                  <a:schemeClr val="accent3"/>
                </a:solidFill>
                <a:latin typeface="Arial Black" panose="020B0A04020102020204" pitchFamily="34" charset="0"/>
              </a:rPr>
              <a:t>5 человек 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по каждому предмету;</a:t>
            </a:r>
          </a:p>
          <a:p>
            <a:pPr>
              <a:spcBef>
                <a:spcPts val="1200"/>
              </a:spcBef>
              <a:buClrTx/>
              <a:buFont typeface="Courier New" panose="02070309020205020404" pitchFamily="49" charset="0"/>
              <a:buChar char="o"/>
            </a:pP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В состав жюри вводится должность </a:t>
            </a:r>
            <a:r>
              <a:rPr lang="ru-RU" sz="2000" dirty="0">
                <a:solidFill>
                  <a:schemeClr val="accent3"/>
                </a:solidFill>
                <a:latin typeface="Arial Black" panose="020B0A04020102020204" pitchFamily="34" charset="0"/>
              </a:rPr>
              <a:t>секретаря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;</a:t>
            </a:r>
          </a:p>
          <a:p>
            <a:pPr>
              <a:spcBef>
                <a:spcPts val="1200"/>
              </a:spcBef>
              <a:buClrTx/>
              <a:buFont typeface="Courier New" panose="02070309020205020404" pitchFamily="49" charset="0"/>
              <a:buChar char="o"/>
            </a:pP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Появляется </a:t>
            </a:r>
            <a:r>
              <a:rPr lang="ru-RU" sz="2000" dirty="0">
                <a:solidFill>
                  <a:schemeClr val="accent3"/>
                </a:solidFill>
                <a:latin typeface="Arial Black" panose="020B0A04020102020204" pitchFamily="34" charset="0"/>
              </a:rPr>
              <a:t>апелляционная комиссия 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(создается приказом организатора, </a:t>
            </a:r>
            <a:r>
              <a:rPr lang="ru-RU" sz="2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принимает </a:t>
            </a:r>
            <a:r>
              <a:rPr lang="ru-RU" sz="2000" dirty="0">
                <a:solidFill>
                  <a:schemeClr val="tx2"/>
                </a:solidFill>
                <a:latin typeface="Arial Black" panose="020B0A04020102020204" pitchFamily="34" charset="0"/>
              </a:rPr>
              <a:t>и </a:t>
            </a:r>
            <a:r>
              <a:rPr lang="ru-RU" sz="2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рассматривает апелляции участников).</a:t>
            </a:r>
            <a:endParaRPr lang="ru-RU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ü"/>
            </a:pPr>
            <a:endParaRPr lang="ru-RU" sz="2000" dirty="0"/>
          </a:p>
          <a:p>
            <a:pPr lvl="0">
              <a:buClr>
                <a:srgbClr val="3891A7"/>
              </a:buClr>
              <a:buFont typeface="Wingdings" panose="05000000000000000000" pitchFamily="2" charset="2"/>
              <a:buChar char="ü"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14185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46064" cy="720080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chemeClr val="accent3"/>
                </a:solidFill>
              </a:rPr>
              <a:t>Субъекты проведения школьного этапа на платформе «</a:t>
            </a:r>
            <a:r>
              <a:rPr lang="ru-RU" sz="2200" b="1" dirty="0" err="1">
                <a:solidFill>
                  <a:schemeClr val="accent3"/>
                </a:solidFill>
              </a:rPr>
              <a:t>Сириус.Курсы</a:t>
            </a:r>
            <a:r>
              <a:rPr lang="ru-RU" sz="2200" b="1" dirty="0">
                <a:solidFill>
                  <a:schemeClr val="accent3"/>
                </a:solidFill>
              </a:rPr>
              <a:t>» и их функции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08720"/>
            <a:ext cx="7746064" cy="5832648"/>
          </a:xfrm>
        </p:spPr>
        <p:txBody>
          <a:bodyPr>
            <a:normAutofit/>
          </a:bodyPr>
          <a:lstStyle/>
          <a:p>
            <a:endParaRPr lang="ru-RU" sz="17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52120" y="917897"/>
            <a:ext cx="3240360" cy="310357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00" b="1" u="sng" dirty="0">
                <a:solidFill>
                  <a:schemeClr val="accent3"/>
                </a:solidFill>
                <a:latin typeface="Century Gothic"/>
              </a:rPr>
              <a:t>Организатор (органы местного самоуправления)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Утверждает состав оргкомитета олимпиады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Утверждает ОТМ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Утверждает график проведения олимпиады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Осуществляет взаимодействие с Координатором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Информирует образовательные организации о сроках, нормативных документах олимпиады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Устанавливает квоту победителей и призеров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Обеспечивает персонализацию итоговых результатов (отправляет  их Координатору), объявляет итоги, награждает победителей и призеров на территории муниципалитета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95859" y="908720"/>
            <a:ext cx="2169223" cy="310357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u="sng" dirty="0">
                <a:solidFill>
                  <a:schemeClr val="accent3"/>
                </a:solidFill>
                <a:latin typeface="Century Gothic"/>
              </a:rPr>
              <a:t>Координатор 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Осуществляет взаимодействие с ОЦ «Сириус», организаторами олимпиады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Информирует организаторов о нормативных документах и сроках проведения олимпиады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Осуществляет техническую, информационную и методическую поддержку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Информирует организаторов  о граничных баллах для участия в МЭ </a:t>
            </a:r>
            <a:r>
              <a:rPr lang="ru-RU" sz="1000" dirty="0" err="1">
                <a:solidFill>
                  <a:schemeClr val="tx1"/>
                </a:solidFill>
                <a:latin typeface="Century Gothic"/>
              </a:rPr>
              <a:t>ВсОШ</a:t>
            </a:r>
            <a:endParaRPr lang="ru-RU" sz="1000" dirty="0">
              <a:solidFill>
                <a:schemeClr val="tx1"/>
              </a:solidFill>
              <a:latin typeface="Century Gothic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4419" y="884394"/>
            <a:ext cx="2304256" cy="310357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00" b="1" u="sng" dirty="0">
                <a:solidFill>
                  <a:schemeClr val="accent3"/>
                </a:solidFill>
                <a:latin typeface="Century Gothic"/>
              </a:rPr>
              <a:t>Образовательный центр «Сириус»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Составляет задания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Генерирует  коды участников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Обучает </a:t>
            </a:r>
            <a:r>
              <a:rPr lang="ru-RU" sz="1000" dirty="0" smtClean="0">
                <a:solidFill>
                  <a:schemeClr val="tx1"/>
                </a:solidFill>
                <a:latin typeface="Century Gothic"/>
              </a:rPr>
              <a:t>технологии </a:t>
            </a:r>
            <a:r>
              <a:rPr lang="ru-RU" sz="1000" dirty="0">
                <a:solidFill>
                  <a:schemeClr val="tx1"/>
                </a:solidFill>
                <a:latin typeface="Century Gothic"/>
              </a:rPr>
              <a:t>проведения школьного этапа на платформе «Сириус. Курсы»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Осуществляет проверку работ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Передает Координатору обезличенные итоговые результаты</a:t>
            </a:r>
          </a:p>
          <a:p>
            <a:pPr marL="171450" lvl="0" indent="-171450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Century Gothic"/>
              </a:rPr>
              <a:t>Предоставляет базовые рекомендации по граничным баллам для участия в МЭ </a:t>
            </a:r>
            <a:r>
              <a:rPr lang="ru-RU" sz="1000" dirty="0" err="1">
                <a:solidFill>
                  <a:schemeClr val="tx1"/>
                </a:solidFill>
                <a:latin typeface="Century Gothic"/>
              </a:rPr>
              <a:t>ВсОШ</a:t>
            </a:r>
            <a:endParaRPr lang="ru-RU" sz="1000" dirty="0">
              <a:solidFill>
                <a:schemeClr val="tx1"/>
              </a:solidFill>
              <a:latin typeface="Century Gothic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15593" y="4566998"/>
            <a:ext cx="2008235" cy="21602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00" b="1" u="sng" dirty="0">
                <a:solidFill>
                  <a:schemeClr val="accent3"/>
                </a:solidFill>
                <a:latin typeface="Century Gothic"/>
              </a:rPr>
              <a:t>Центр оценки качества образования</a:t>
            </a:r>
          </a:p>
          <a:p>
            <a:pPr lvl="0"/>
            <a:r>
              <a:rPr lang="ru-RU" sz="1000" dirty="0">
                <a:solidFill>
                  <a:schemeClr val="tx1"/>
                </a:solidFill>
                <a:latin typeface="Century Gothic"/>
              </a:rPr>
              <a:t>Обеспечивает доступ образовательных организаций  к ФИС ОКО и контролирует публикацию актуальных данных в этой системе, осуществляет тех. поддержку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26912" y="4365104"/>
            <a:ext cx="5049543" cy="23762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900" b="1" u="sng" dirty="0">
                <a:solidFill>
                  <a:schemeClr val="accent3"/>
                </a:solidFill>
                <a:latin typeface="Century Gothic"/>
              </a:rPr>
              <a:t>Образовательная организация (школа, лицей, гимназия)</a:t>
            </a:r>
          </a:p>
          <a:p>
            <a:pPr marL="171450" lvl="0" indent="-171450"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Century Gothic"/>
              </a:rPr>
              <a:t>Информирует детей и родителей о сроках проведения, нормативных документах, о праве выполнять олимпиадные задания для более старших классов.</a:t>
            </a:r>
          </a:p>
          <a:p>
            <a:pPr marL="171450" lvl="0" indent="-171450"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Century Gothic"/>
              </a:rPr>
              <a:t>Оказывает информационную, организационную и техническую поддержку участникам олимпиады</a:t>
            </a:r>
          </a:p>
          <a:p>
            <a:pPr marL="171450" lvl="0" indent="-171450"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Century Gothic"/>
              </a:rPr>
              <a:t>Актуализирует данные об обучающихся в ФИС ОКО</a:t>
            </a:r>
          </a:p>
          <a:p>
            <a:pPr marL="171450" lvl="0" indent="-171450"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Century Gothic"/>
              </a:rPr>
              <a:t>Назначает лиц, ответственных за проведение олимпиады по каждому предмету</a:t>
            </a:r>
          </a:p>
          <a:p>
            <a:pPr marL="171450" lvl="0" indent="-171450"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Century Gothic"/>
              </a:rPr>
              <a:t>Собирает заявки участников</a:t>
            </a:r>
          </a:p>
          <a:p>
            <a:pPr marL="171450" lvl="0" indent="-171450"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Century Gothic"/>
              </a:rPr>
              <a:t>Обеспечивает техническую возможность  участвовать  в олимпиаде всех желающих</a:t>
            </a:r>
          </a:p>
          <a:p>
            <a:pPr marL="171450" lvl="0" indent="-171450"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Century Gothic"/>
              </a:rPr>
              <a:t>Организует показ и разбор проверенных работ</a:t>
            </a:r>
          </a:p>
          <a:p>
            <a:pPr marL="171450" lvl="0" indent="-171450"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Century Gothic"/>
              </a:rPr>
              <a:t>При необходимости организует для участников апелляцию</a:t>
            </a:r>
          </a:p>
          <a:p>
            <a:pPr marL="171450" lvl="0" indent="-171450">
              <a:buFontTx/>
              <a:buChar char="-"/>
            </a:pPr>
            <a:r>
              <a:rPr lang="ru-RU" sz="900" dirty="0">
                <a:solidFill>
                  <a:schemeClr val="tx1"/>
                </a:solidFill>
                <a:latin typeface="Century Gothic"/>
              </a:rPr>
              <a:t>Декодирует работы участников и передает результаты Организатору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915816" y="5562607"/>
            <a:ext cx="864096" cy="28803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2771800" y="2348880"/>
            <a:ext cx="648072" cy="28803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5148064" y="2348880"/>
            <a:ext cx="720080" cy="28803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020272" y="3933056"/>
            <a:ext cx="396044" cy="504056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519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336704" cy="5688632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/>
              <a:t>Технологическая  модель  </a:t>
            </a:r>
            <a:br>
              <a:rPr lang="ru-RU" sz="3000" b="1" dirty="0"/>
            </a:br>
            <a:r>
              <a:rPr lang="ru-RU" sz="3000" b="1" dirty="0"/>
              <a:t>проведения  школьного  этапа всероссийской  олимпиады  школьников  по  математике, биологии,  физике,  химии,  астрономии  и  информатике в 2021/22 учебном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94717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778098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chemeClr val="accent3"/>
                </a:solidFill>
              </a:rPr>
              <a:t>График проведения ШЭ </a:t>
            </a:r>
            <a:r>
              <a:rPr lang="ru-RU" sz="2200" b="1" dirty="0" err="1">
                <a:solidFill>
                  <a:schemeClr val="accent3"/>
                </a:solidFill>
              </a:rPr>
              <a:t>ВсОШ</a:t>
            </a:r>
            <a:r>
              <a:rPr lang="ru-RU" sz="2200" b="1" dirty="0">
                <a:solidFill>
                  <a:schemeClr val="accent3"/>
                </a:solidFill>
              </a:rPr>
              <a:t> по 6 предметам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8352928" cy="5171405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700" dirty="0" smtClean="0"/>
              <a:t>      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По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требованиям проведения, предоставленным ОЦ «Сириус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», 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ШЭ </a:t>
            </a:r>
            <a:r>
              <a:rPr lang="ru-RU" sz="1700" b="1" dirty="0" err="1">
                <a:solidFill>
                  <a:schemeClr val="accent5">
                    <a:lumMod val="50000"/>
                  </a:schemeClr>
                </a:solidFill>
              </a:rPr>
              <a:t>ВсОШ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 по </a:t>
            </a:r>
          </a:p>
          <a:p>
            <a:pPr marL="82296" indent="0">
              <a:buNone/>
            </a:pP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       6 предметам проходит в следующие сроки:</a:t>
            </a:r>
          </a:p>
          <a:p>
            <a:endParaRPr lang="ru-RU" sz="17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973045"/>
              </p:ext>
            </p:extLst>
          </p:nvPr>
        </p:nvGraphicFramePr>
        <p:xfrm>
          <a:off x="827584" y="1844824"/>
          <a:ext cx="8136905" cy="36010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38326">
                <a:tc>
                  <a:txBody>
                    <a:bodyPr/>
                    <a:lstStyle/>
                    <a:p>
                      <a:r>
                        <a:rPr lang="ru-RU" sz="1600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Дата олимпиады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Дата предварительных результатов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Даты подачи</a:t>
                      </a:r>
                      <a:r>
                        <a:rPr lang="ru-RU" sz="1600" baseline="0" dirty="0"/>
                        <a:t> апелляции (при необходимости)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Дата</a:t>
                      </a:r>
                      <a:r>
                        <a:rPr lang="ru-RU" sz="1600" baseline="0" dirty="0"/>
                        <a:t> публикации итогов олимпиады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7437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физика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29</a:t>
                      </a:r>
                      <a:r>
                        <a:rPr lang="ru-RU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сентября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6</a:t>
                      </a:r>
                      <a:r>
                        <a:rPr lang="ru-RU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октября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6-9</a:t>
                      </a:r>
                      <a:r>
                        <a:rPr lang="ru-RU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октября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 октября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9383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биология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06</a:t>
                      </a:r>
                      <a:r>
                        <a:rPr lang="ru-RU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октября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</a:t>
                      </a:r>
                      <a:r>
                        <a:rPr lang="ru-RU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октября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13-16</a:t>
                      </a:r>
                      <a:r>
                        <a:rPr lang="ru-RU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октября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17 октября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383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химия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</a:t>
                      </a:r>
                      <a:r>
                        <a:rPr lang="ru-RU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октября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</a:t>
                      </a:r>
                      <a:r>
                        <a:rPr lang="ru-RU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октября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20-23</a:t>
                      </a:r>
                      <a:r>
                        <a:rPr lang="ru-RU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октября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24 октября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9383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астрономия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15 октября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22 октября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22-25 октября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26 октября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9383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 октября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27 октября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27-30 октября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 ноября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383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информатика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27 октября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 ноября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3-6 ноября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7 ноября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54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3099</TotalTime>
  <Words>1591</Words>
  <Application>Microsoft Office PowerPoint</Application>
  <PresentationFormat>Экран (4:3)</PresentationFormat>
  <Paragraphs>277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Солнцестояние</vt:lpstr>
      <vt:lpstr>Особенности проведения   школьного   этапа   ВсОШ  в 2021/22 учебном году </vt:lpstr>
      <vt:lpstr>Всероссийская олимпиада школьников</vt:lpstr>
      <vt:lpstr>Школьный этап ВсОШ</vt:lpstr>
      <vt:lpstr>Презентация PowerPoint</vt:lpstr>
      <vt:lpstr>Традиционное проведение школьного этапа</vt:lpstr>
      <vt:lpstr>Основные изменения,  введенные новым Порядком в проведение школьного этапа ВсОШ</vt:lpstr>
      <vt:lpstr>Субъекты проведения школьного этапа на платформе «Сириус.Курсы» и их функции</vt:lpstr>
      <vt:lpstr>Технологическая  модель   проведения  школьного  этапа всероссийской  олимпиады  школьников  по  математике, биологии,  физике,  химии,  астрономии  и  информатике в 2021/22 учебном году</vt:lpstr>
      <vt:lpstr>График проведения ШЭ ВсОШ по 6 предметам</vt:lpstr>
      <vt:lpstr>Классы участия в школьном этапе на платформе «Сириус.Курсы»</vt:lpstr>
      <vt:lpstr>Получение школой кодов участников</vt:lpstr>
      <vt:lpstr>Работа со скачанным файлом</vt:lpstr>
      <vt:lpstr>Структура  таблицы кодов и Коды участников</vt:lpstr>
      <vt:lpstr>Алгоритм   действий   ответственного за проведение  олимпиады в   школе</vt:lpstr>
      <vt:lpstr>Презентация PowerPoint</vt:lpstr>
      <vt:lpstr>Время начала выполнения олимпиадных заданий</vt:lpstr>
      <vt:lpstr>Действия участников в день проведения олимпиады </vt:lpstr>
      <vt:lpstr>Разбор заданий</vt:lpstr>
      <vt:lpstr>  Просмотр результатов </vt:lpstr>
      <vt:lpstr>Презентация PowerPoint</vt:lpstr>
      <vt:lpstr>Вопросы участников ( процедура апелляции)</vt:lpstr>
      <vt:lpstr>Подведение итогов олимпиады</vt:lpstr>
      <vt:lpstr>Информационная поддержка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Проведение  школьного   этапа   ВсОШ  на   платформе   « сириус.курсы»</dc:title>
  <dc:creator>Елена В. Лысова</dc:creator>
  <cp:lastModifiedBy>Илья А. Куликов</cp:lastModifiedBy>
  <cp:revision>151</cp:revision>
  <cp:lastPrinted>2021-09-08T12:22:02Z</cp:lastPrinted>
  <dcterms:created xsi:type="dcterms:W3CDTF">2021-09-01T09:57:15Z</dcterms:created>
  <dcterms:modified xsi:type="dcterms:W3CDTF">2021-09-10T12:48:24Z</dcterms:modified>
</cp:coreProperties>
</file>